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0915-076A-F744-8DCE-4C057A071EEA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1EE8-9330-8B4F-B887-1253174E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7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0915-076A-F744-8DCE-4C057A071EEA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1EE8-9330-8B4F-B887-1253174E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40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0915-076A-F744-8DCE-4C057A071EEA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1EE8-9330-8B4F-B887-1253174E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39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0915-076A-F744-8DCE-4C057A071EEA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1EE8-9330-8B4F-B887-1253174E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9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0915-076A-F744-8DCE-4C057A071EEA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1EE8-9330-8B4F-B887-1253174E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5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0915-076A-F744-8DCE-4C057A071EEA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1EE8-9330-8B4F-B887-1253174E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3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0915-076A-F744-8DCE-4C057A071EEA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1EE8-9330-8B4F-B887-1253174E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9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0915-076A-F744-8DCE-4C057A071EEA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1EE8-9330-8B4F-B887-1253174E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5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0915-076A-F744-8DCE-4C057A071EEA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1EE8-9330-8B4F-B887-1253174E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0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0915-076A-F744-8DCE-4C057A071EEA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1EE8-9330-8B4F-B887-1253174E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3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0915-076A-F744-8DCE-4C057A071EEA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1EE8-9330-8B4F-B887-1253174E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6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C0915-076A-F744-8DCE-4C057A071EEA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F1EE8-9330-8B4F-B887-1253174E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5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3" Type="http://schemas.openxmlformats.org/officeDocument/2006/relationships/slide" Target="slide3.xml"/><Relationship Id="rId21" Type="http://schemas.openxmlformats.org/officeDocument/2006/relationships/slide" Target="slide20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" Type="http://schemas.openxmlformats.org/officeDocument/2006/relationships/slide" Target="slide2.xml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2.xml"/><Relationship Id="rId11" Type="http://schemas.openxmlformats.org/officeDocument/2006/relationships/slide" Target="slide10.xml"/><Relationship Id="rId5" Type="http://schemas.openxmlformats.org/officeDocument/2006/relationships/slide" Target="slide5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4" Type="http://schemas.openxmlformats.org/officeDocument/2006/relationships/slide" Target="slide4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457200" y="246959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100</a:t>
            </a:r>
            <a:endParaRPr lang="en-US" sz="4400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457200" y="355345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2</a:t>
            </a:r>
            <a:r>
              <a:rPr lang="en-US" sz="4400" dirty="0" smtClean="0"/>
              <a:t>00</a:t>
            </a:r>
            <a:endParaRPr lang="en-US" sz="4400" dirty="0"/>
          </a:p>
        </p:txBody>
      </p:sp>
      <p:sp>
        <p:nvSpPr>
          <p:cNvPr id="7" name="Rounded Rectangle 6">
            <a:hlinkClick r:id="rId4" action="ppaction://hlinksldjump"/>
          </p:cNvPr>
          <p:cNvSpPr/>
          <p:nvPr/>
        </p:nvSpPr>
        <p:spPr>
          <a:xfrm>
            <a:off x="457200" y="463731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300</a:t>
            </a:r>
            <a:endParaRPr lang="en-US" sz="4400" dirty="0"/>
          </a:p>
        </p:txBody>
      </p:sp>
      <p:sp>
        <p:nvSpPr>
          <p:cNvPr id="8" name="Rounded Rectangle 7">
            <a:hlinkClick r:id="rId5" action="ppaction://hlinksldjump"/>
          </p:cNvPr>
          <p:cNvSpPr/>
          <p:nvPr/>
        </p:nvSpPr>
        <p:spPr>
          <a:xfrm>
            <a:off x="457200" y="572117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400</a:t>
            </a:r>
            <a:endParaRPr lang="en-US" sz="4400" dirty="0"/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457200" y="170385"/>
            <a:ext cx="8229600" cy="10458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BEOWULF JEPORADY</a:t>
            </a:r>
            <a:endParaRPr lang="en-US" sz="4800" dirty="0"/>
          </a:p>
        </p:txBody>
      </p:sp>
      <p:sp>
        <p:nvSpPr>
          <p:cNvPr id="12" name="Rounded Rectangle 11"/>
          <p:cNvSpPr/>
          <p:nvPr/>
        </p:nvSpPr>
        <p:spPr>
          <a:xfrm>
            <a:off x="457200" y="1385734"/>
            <a:ext cx="1362984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1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150702" y="1385734"/>
            <a:ext cx="1362984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en-US" sz="4400" dirty="0"/>
          </a:p>
        </p:txBody>
      </p:sp>
      <p:sp>
        <p:nvSpPr>
          <p:cNvPr id="14" name="Rounded Rectangle 13"/>
          <p:cNvSpPr/>
          <p:nvPr/>
        </p:nvSpPr>
        <p:spPr>
          <a:xfrm>
            <a:off x="5537706" y="1385734"/>
            <a:ext cx="1362984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4</a:t>
            </a:r>
            <a:endParaRPr lang="en-US" sz="4400" dirty="0"/>
          </a:p>
        </p:txBody>
      </p:sp>
      <p:sp>
        <p:nvSpPr>
          <p:cNvPr id="15" name="Rounded Rectangle 14"/>
          <p:cNvSpPr/>
          <p:nvPr/>
        </p:nvSpPr>
        <p:spPr>
          <a:xfrm>
            <a:off x="3844204" y="1385734"/>
            <a:ext cx="1362984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16" name="Rounded Rectangle 15"/>
          <p:cNvSpPr/>
          <p:nvPr/>
        </p:nvSpPr>
        <p:spPr>
          <a:xfrm>
            <a:off x="7231207" y="1385734"/>
            <a:ext cx="1362984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5</a:t>
            </a:r>
            <a:endParaRPr lang="en-US" sz="4400" dirty="0"/>
          </a:p>
        </p:txBody>
      </p:sp>
      <p:sp>
        <p:nvSpPr>
          <p:cNvPr id="21" name="Rounded Rectangle 20">
            <a:hlinkClick r:id="rId7" action="ppaction://hlinksldjump"/>
          </p:cNvPr>
          <p:cNvSpPr/>
          <p:nvPr/>
        </p:nvSpPr>
        <p:spPr>
          <a:xfrm>
            <a:off x="2142086" y="246959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100	</a:t>
            </a:r>
            <a:endParaRPr lang="en-US" sz="4400" dirty="0"/>
          </a:p>
        </p:txBody>
      </p:sp>
      <p:sp>
        <p:nvSpPr>
          <p:cNvPr id="22" name="Rounded Rectangle 21">
            <a:hlinkClick r:id="rId8" action="ppaction://hlinksldjump"/>
          </p:cNvPr>
          <p:cNvSpPr/>
          <p:nvPr/>
        </p:nvSpPr>
        <p:spPr>
          <a:xfrm>
            <a:off x="2142086" y="355345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2</a:t>
            </a:r>
            <a:r>
              <a:rPr lang="en-US" sz="4400" dirty="0" smtClean="0"/>
              <a:t>00</a:t>
            </a:r>
            <a:endParaRPr lang="en-US" sz="4400" dirty="0"/>
          </a:p>
        </p:txBody>
      </p:sp>
      <p:sp>
        <p:nvSpPr>
          <p:cNvPr id="23" name="Rounded Rectangle 22">
            <a:hlinkClick r:id="rId9" action="ppaction://hlinksldjump"/>
          </p:cNvPr>
          <p:cNvSpPr/>
          <p:nvPr/>
        </p:nvSpPr>
        <p:spPr>
          <a:xfrm>
            <a:off x="2142086" y="463731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300</a:t>
            </a:r>
            <a:endParaRPr lang="en-US" sz="4400" dirty="0"/>
          </a:p>
        </p:txBody>
      </p:sp>
      <p:sp>
        <p:nvSpPr>
          <p:cNvPr id="24" name="Rounded Rectangle 23">
            <a:hlinkClick r:id="rId10" action="ppaction://hlinksldjump"/>
          </p:cNvPr>
          <p:cNvSpPr/>
          <p:nvPr/>
        </p:nvSpPr>
        <p:spPr>
          <a:xfrm>
            <a:off x="2142086" y="572117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400</a:t>
            </a:r>
            <a:endParaRPr lang="en-US" sz="4400" dirty="0"/>
          </a:p>
        </p:txBody>
      </p:sp>
      <p:sp>
        <p:nvSpPr>
          <p:cNvPr id="25" name="Rounded Rectangle 24">
            <a:hlinkClick r:id="rId11" action="ppaction://hlinksldjump"/>
          </p:cNvPr>
          <p:cNvSpPr/>
          <p:nvPr/>
        </p:nvSpPr>
        <p:spPr>
          <a:xfrm>
            <a:off x="3852820" y="246959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100	</a:t>
            </a:r>
            <a:endParaRPr lang="en-US" sz="4400" dirty="0"/>
          </a:p>
        </p:txBody>
      </p:sp>
      <p:sp>
        <p:nvSpPr>
          <p:cNvPr id="26" name="Rounded Rectangle 25">
            <a:hlinkClick r:id="rId12" action="ppaction://hlinksldjump"/>
          </p:cNvPr>
          <p:cNvSpPr/>
          <p:nvPr/>
        </p:nvSpPr>
        <p:spPr>
          <a:xfrm>
            <a:off x="3852820" y="355345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2</a:t>
            </a:r>
            <a:r>
              <a:rPr lang="en-US" sz="4400" dirty="0" smtClean="0"/>
              <a:t>00</a:t>
            </a:r>
            <a:endParaRPr lang="en-US" sz="4400" dirty="0"/>
          </a:p>
        </p:txBody>
      </p:sp>
      <p:sp>
        <p:nvSpPr>
          <p:cNvPr id="27" name="Rounded Rectangle 26">
            <a:hlinkClick r:id="rId13" action="ppaction://hlinksldjump"/>
          </p:cNvPr>
          <p:cNvSpPr/>
          <p:nvPr/>
        </p:nvSpPr>
        <p:spPr>
          <a:xfrm>
            <a:off x="3852820" y="463731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300</a:t>
            </a:r>
            <a:endParaRPr lang="en-US" sz="4400" dirty="0"/>
          </a:p>
        </p:txBody>
      </p:sp>
      <p:sp>
        <p:nvSpPr>
          <p:cNvPr id="28" name="Rounded Rectangle 27">
            <a:hlinkClick r:id="rId14" action="ppaction://hlinksldjump"/>
          </p:cNvPr>
          <p:cNvSpPr/>
          <p:nvPr/>
        </p:nvSpPr>
        <p:spPr>
          <a:xfrm>
            <a:off x="3852820" y="572117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400</a:t>
            </a:r>
            <a:endParaRPr lang="en-US" sz="4400" dirty="0"/>
          </a:p>
        </p:txBody>
      </p:sp>
      <p:sp>
        <p:nvSpPr>
          <p:cNvPr id="29" name="Rounded Rectangle 28">
            <a:hlinkClick r:id="rId15" action="ppaction://hlinksldjump"/>
          </p:cNvPr>
          <p:cNvSpPr/>
          <p:nvPr/>
        </p:nvSpPr>
        <p:spPr>
          <a:xfrm>
            <a:off x="5537706" y="246959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100	</a:t>
            </a:r>
            <a:endParaRPr lang="en-US" sz="4400" dirty="0"/>
          </a:p>
        </p:txBody>
      </p:sp>
      <p:sp>
        <p:nvSpPr>
          <p:cNvPr id="30" name="Rounded Rectangle 29">
            <a:hlinkClick r:id="rId16" action="ppaction://hlinksldjump"/>
          </p:cNvPr>
          <p:cNvSpPr/>
          <p:nvPr/>
        </p:nvSpPr>
        <p:spPr>
          <a:xfrm>
            <a:off x="5537706" y="355345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2</a:t>
            </a:r>
            <a:r>
              <a:rPr lang="en-US" sz="4400" dirty="0" smtClean="0"/>
              <a:t>00</a:t>
            </a:r>
            <a:endParaRPr lang="en-US" sz="4400" dirty="0"/>
          </a:p>
        </p:txBody>
      </p:sp>
      <p:sp>
        <p:nvSpPr>
          <p:cNvPr id="31" name="Rounded Rectangle 30">
            <a:hlinkClick r:id="rId17" action="ppaction://hlinksldjump"/>
          </p:cNvPr>
          <p:cNvSpPr/>
          <p:nvPr/>
        </p:nvSpPr>
        <p:spPr>
          <a:xfrm>
            <a:off x="5537706" y="463731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300</a:t>
            </a:r>
            <a:endParaRPr lang="en-US" sz="4400" dirty="0"/>
          </a:p>
        </p:txBody>
      </p:sp>
      <p:sp>
        <p:nvSpPr>
          <p:cNvPr id="32" name="Rounded Rectangle 31">
            <a:hlinkClick r:id="rId18" action="ppaction://hlinksldjump"/>
          </p:cNvPr>
          <p:cNvSpPr/>
          <p:nvPr/>
        </p:nvSpPr>
        <p:spPr>
          <a:xfrm>
            <a:off x="5537706" y="572117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400</a:t>
            </a:r>
            <a:endParaRPr lang="en-US" sz="4400" dirty="0"/>
          </a:p>
        </p:txBody>
      </p:sp>
      <p:sp>
        <p:nvSpPr>
          <p:cNvPr id="33" name="Rounded Rectangle 32">
            <a:hlinkClick r:id="rId19" action="ppaction://hlinksldjump"/>
          </p:cNvPr>
          <p:cNvSpPr/>
          <p:nvPr/>
        </p:nvSpPr>
        <p:spPr>
          <a:xfrm>
            <a:off x="7231207" y="2460449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100	</a:t>
            </a:r>
            <a:endParaRPr lang="en-US" sz="4400" dirty="0"/>
          </a:p>
        </p:txBody>
      </p:sp>
      <p:sp>
        <p:nvSpPr>
          <p:cNvPr id="34" name="Rounded Rectangle 33">
            <a:hlinkClick r:id="rId20" action="ppaction://hlinksldjump"/>
          </p:cNvPr>
          <p:cNvSpPr/>
          <p:nvPr/>
        </p:nvSpPr>
        <p:spPr>
          <a:xfrm>
            <a:off x="7231207" y="3544309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2</a:t>
            </a:r>
            <a:r>
              <a:rPr lang="en-US" sz="4400" dirty="0" smtClean="0"/>
              <a:t>00</a:t>
            </a:r>
            <a:endParaRPr lang="en-US" sz="4400" dirty="0"/>
          </a:p>
        </p:txBody>
      </p:sp>
      <p:sp>
        <p:nvSpPr>
          <p:cNvPr id="35" name="Rounded Rectangle 34">
            <a:hlinkClick r:id="rId21" action="ppaction://hlinksldjump"/>
          </p:cNvPr>
          <p:cNvSpPr/>
          <p:nvPr/>
        </p:nvSpPr>
        <p:spPr>
          <a:xfrm>
            <a:off x="7231207" y="4628169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300</a:t>
            </a:r>
            <a:endParaRPr lang="en-US" sz="4400" dirty="0"/>
          </a:p>
        </p:txBody>
      </p:sp>
      <p:sp>
        <p:nvSpPr>
          <p:cNvPr id="36" name="Rounded Rectangle 35">
            <a:hlinkClick r:id="rId22" action="ppaction://hlinksldjump"/>
          </p:cNvPr>
          <p:cNvSpPr/>
          <p:nvPr/>
        </p:nvSpPr>
        <p:spPr>
          <a:xfrm>
            <a:off x="7246695" y="5712029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400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2567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How does Beowulf kill Grendel?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3 QUESTION 100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236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“Hell-forged hands” and “she-wolf” are two examples of this type of figurative speech used in epic poetry 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3 QUESTION 200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9907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Why does Beowulf say that he will not use weapons in his fight against Grendel?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3 QUESTION 300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5704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Name a major theme found in Beowulf?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3 QUESTION 400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622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Despite being found in England, the majority of Beowulf is set in what country?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4 QUESTION 100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236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Why could Grendel not touch Hrothgar’s throne?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4 QUESTION 200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9907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Name three defining traits of epic poetry like “Beowulf.”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4 QUESTION 300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5704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Why do you think Beowulf goes to face the </a:t>
            </a:r>
            <a:r>
              <a:rPr lang="en-US" sz="3600" dirty="0" smtClean="0"/>
              <a:t>dragon </a:t>
            </a:r>
            <a:r>
              <a:rPr lang="en-US" sz="3600" dirty="0" smtClean="0"/>
              <a:t>despite being an old man?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4 QUESTION 400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622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Name three qualities that the Anglo-Saxon people valued.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5 QUESTION 100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236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Beowulf was written by whom?</a:t>
            </a:r>
          </a:p>
          <a:p>
            <a:pPr marL="742950" indent="-742950">
              <a:buAutoNum type="alphaUcParenR"/>
            </a:pPr>
            <a:r>
              <a:rPr lang="en-US" sz="3600" dirty="0" smtClean="0"/>
              <a:t>Homer</a:t>
            </a:r>
          </a:p>
          <a:p>
            <a:pPr marL="742950" indent="-742950">
              <a:buAutoNum type="alphaUcParenR"/>
            </a:pPr>
            <a:r>
              <a:rPr lang="en-US" sz="3600" dirty="0" smtClean="0"/>
              <a:t>Sophocles</a:t>
            </a:r>
          </a:p>
          <a:p>
            <a:pPr marL="742950" indent="-742950">
              <a:buAutoNum type="alphaUcParenR"/>
            </a:pPr>
            <a:r>
              <a:rPr lang="en-US" sz="3600" dirty="0" smtClean="0"/>
              <a:t>Bede</a:t>
            </a:r>
          </a:p>
          <a:p>
            <a:pPr marL="742950" indent="-742950">
              <a:buAutoNum type="alphaUcParenR"/>
            </a:pPr>
            <a:r>
              <a:rPr lang="en-US" sz="3600" dirty="0" smtClean="0"/>
              <a:t>None of the above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5 QUESTION 200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9907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The monster that terrorizes the Danes living in </a:t>
            </a:r>
            <a:r>
              <a:rPr lang="en-US" sz="3600" dirty="0" err="1" smtClean="0"/>
              <a:t>Herot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1 QUESTION 100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1438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Beowulf was written around what time period?</a:t>
            </a:r>
          </a:p>
          <a:p>
            <a:pPr marL="742950" indent="-742950">
              <a:buAutoNum type="alphaUcParenR"/>
            </a:pPr>
            <a:r>
              <a:rPr lang="en-US" sz="3600" dirty="0" smtClean="0"/>
              <a:t>1100 B.C.</a:t>
            </a:r>
          </a:p>
          <a:p>
            <a:pPr marL="742950" indent="-742950">
              <a:buAutoNum type="alphaUcParenR"/>
            </a:pPr>
            <a:r>
              <a:rPr lang="en-US" sz="3600" dirty="0" smtClean="0"/>
              <a:t>500 B.C.</a:t>
            </a:r>
          </a:p>
          <a:p>
            <a:pPr marL="742950" indent="-742950">
              <a:buAutoNum type="alphaUcParenR"/>
            </a:pPr>
            <a:r>
              <a:rPr lang="en-US" sz="3600" dirty="0" smtClean="0"/>
              <a:t>1100 A.D.</a:t>
            </a:r>
          </a:p>
          <a:p>
            <a:pPr marL="742950" indent="-742950">
              <a:buAutoNum type="alphaUcParenR"/>
            </a:pPr>
            <a:r>
              <a:rPr lang="en-US" sz="3600" dirty="0" smtClean="0"/>
              <a:t>500 A.D.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5 QUESTION 300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5704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 type of boasting highly regarded and even encourage in Anglo-Saxon culture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5 QUESTION 400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622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Beowulf is one of the earliest examples we have of an epic, but does he fit the characteristics of an “epic hero” set by Joseph Campbell? </a:t>
            </a:r>
          </a:p>
          <a:p>
            <a:r>
              <a:rPr lang="en-US" sz="3200" dirty="0" smtClean="0"/>
              <a:t>Write a paragraph that answers this question. Cite specific examples from the text and our class discussion to support your answer.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FINAL JEOPARDY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2904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A brave warrior that travels to Denmark to slay the monster, Grendel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1 QUESTION 200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70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 Danish king that builds </a:t>
            </a:r>
            <a:r>
              <a:rPr lang="en-US" sz="3600" dirty="0" err="1" smtClean="0"/>
              <a:t>Herot</a:t>
            </a:r>
            <a:r>
              <a:rPr lang="en-US" sz="3600" dirty="0" smtClean="0"/>
              <a:t>. 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1 QUESTION 300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70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A brave warrior that helps Beowulf in his greatest hour of need. Succeeds Beowulf after he dies.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1 QUESTION 400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70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How long does </a:t>
            </a:r>
            <a:r>
              <a:rPr lang="en-US" sz="3600" dirty="0" err="1" smtClean="0"/>
              <a:t>Herot</a:t>
            </a:r>
            <a:r>
              <a:rPr lang="en-US" sz="3600" dirty="0" smtClean="0"/>
              <a:t> stay empty after Grendel attacks it?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2 QUESTION 100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236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What things does Beowulf tell the watchman when he and his men arrive in Denmark?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2 QUESTION 200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9907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What items does Beowulf bring to </a:t>
            </a:r>
            <a:r>
              <a:rPr lang="en-US" sz="3600" dirty="0" err="1" smtClean="0"/>
              <a:t>Hrothgar</a:t>
            </a:r>
            <a:r>
              <a:rPr lang="en-US" sz="3600" dirty="0" smtClean="0"/>
              <a:t> after emerging from the lake?</a:t>
            </a:r>
          </a:p>
          <a:p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2 QUESTION 300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5704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What biblical allusion does the author use to describe Grendel?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2 QUESTION 400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622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2072</TotalTime>
  <Words>417</Words>
  <Application>Microsoft Office PowerPoint</Application>
  <PresentationFormat>On-screen Show (4:3)</PresentationFormat>
  <Paragraphs>77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Beowulf Jeopardy</dc:title>
  <dc:creator>Jordan Hatch</dc:creator>
  <cp:lastModifiedBy>Hatch Jordan T</cp:lastModifiedBy>
  <cp:revision>13</cp:revision>
  <dcterms:created xsi:type="dcterms:W3CDTF">2015-09-01T01:19:23Z</dcterms:created>
  <dcterms:modified xsi:type="dcterms:W3CDTF">2015-09-04T01:33:28Z</dcterms:modified>
</cp:coreProperties>
</file>