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sldIdLst>
    <p:sldId id="256" r:id="rId2"/>
    <p:sldId id="279" r:id="rId3"/>
    <p:sldId id="257" r:id="rId4"/>
    <p:sldId id="277" r:id="rId5"/>
    <p:sldId id="258" r:id="rId6"/>
    <p:sldId id="280" r:id="rId7"/>
    <p:sldId id="259" r:id="rId8"/>
    <p:sldId id="260" r:id="rId9"/>
    <p:sldId id="283" r:id="rId10"/>
    <p:sldId id="284" r:id="rId11"/>
    <p:sldId id="285" r:id="rId12"/>
    <p:sldId id="261" r:id="rId13"/>
    <p:sldId id="275" r:id="rId14"/>
    <p:sldId id="262" r:id="rId15"/>
    <p:sldId id="263" r:id="rId16"/>
    <p:sldId id="264" r:id="rId17"/>
    <p:sldId id="265" r:id="rId18"/>
    <p:sldId id="266" r:id="rId19"/>
    <p:sldId id="274" r:id="rId20"/>
    <p:sldId id="267" r:id="rId21"/>
    <p:sldId id="272" r:id="rId22"/>
    <p:sldId id="273" r:id="rId23"/>
    <p:sldId id="268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AA8457-BD89-4C6F-90EF-059E825FD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260AE-B15D-4FBC-9705-74F5E4CD04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60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FDAB5-24F2-4877-8A43-EB7F3155B0E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50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319C9-BFF6-440C-A4D3-AB31C2E4FCE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588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38B68-609F-4BB9-9C36-58E01D8B665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950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10051-EA4A-494A-9C10-3CF551A6B6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2142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FDC16-5991-4B44-9320-E1E142BFBF6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3458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F4431-DE92-43BE-8F45-43398817BF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655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9A793-5A94-47B0-A182-924CFA309FD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171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1492A-9893-4E36-88A6-412FCB51EFC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630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4E5D-0204-42AF-A7DD-E3F37A60DE3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310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2C236-8D32-42AC-9192-8444A431146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56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3A2D1-EB87-40F3-B008-24F32D5D92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090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1BE2E-4ED9-4026-8FBF-554DE1DC9FF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539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8F609-7B2B-4741-9AB2-DD314FF4EC0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626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3D1F5-3736-46F4-A8D4-551B6EBFA17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588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22071-3DF4-496D-8271-48CA7B0E916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443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5565A-4FFD-4822-9422-A9479995E5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867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AE788-86D5-4B68-801E-811CADF154D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179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1F3E2-6A47-4FA1-AD7E-DC244C74B81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758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D5BD0-5AC0-43A3-BFF8-1FD5D7DBDCF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44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0DD1-22F3-4C9D-B9DD-ABB92180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E9C-BDFF-45A0-AD79-DAA83D97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D917-0052-456A-9F8D-3FAB731E2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7707-B987-4711-A590-ED79FF03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ACEF-0995-43C4-B3F7-CABC29CBD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5F2F-5CA2-43BA-A575-A50D2CAE2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F90F-4EA5-421B-8C1A-17735DF58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6BE7-CC35-40C8-892F-52097F05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B8D9-1A91-4511-B325-57D1C01D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F0EE-35C6-4266-B71B-0833DB98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12A4-6E79-4C41-ADC8-2F09B43DA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4A373BBC-EDC5-4103-AF14-C73BCFF5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 userDrawn="1"/>
        </p:nvSpPr>
        <p:spPr bwMode="auto">
          <a:xfrm>
            <a:off x="6553200" y="64770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/>
              <a:t>Mrs. Moulton • British Literature</a:t>
            </a:r>
          </a:p>
        </p:txBody>
      </p:sp>
      <p:sp>
        <p:nvSpPr>
          <p:cNvPr id="7176" name="Line 8"/>
          <p:cNvSpPr>
            <a:spLocks noChangeShapeType="1"/>
          </p:cNvSpPr>
          <p:nvPr userDrawn="1"/>
        </p:nvSpPr>
        <p:spPr bwMode="auto">
          <a:xfrm flipV="1">
            <a:off x="609600" y="6477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Who is this Green Knight that challenges Sir Gawain?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590800"/>
            <a:ext cx="4953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At King Arthur's castle, you must keep in mind that no one knows what is going on. Like Grendel, the Green Knight is a sort of creature never seen before by men.</a:t>
            </a:r>
          </a:p>
        </p:txBody>
      </p:sp>
      <p:pic>
        <p:nvPicPr>
          <p:cNvPr id="3076" name="Picture 6" descr="sirgreen-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1148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4953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333333"/>
                </a:solidFill>
                <a:latin typeface="Arial" charset="0"/>
              </a:rPr>
              <a:t>Narrator/point of view: </a:t>
            </a:r>
            <a:r>
              <a:rPr lang="en-US" sz="2800" dirty="0" smtClean="0">
                <a:solidFill>
                  <a:srgbClr val="333333"/>
                </a:solidFill>
                <a:latin typeface="Georgia" pitchFamily="18" charset="0"/>
              </a:rPr>
              <a:t>Third person omniscient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333333"/>
                </a:solidFill>
                <a:latin typeface="Arial" charset="0"/>
              </a:rPr>
              <a:t>type of work: </a:t>
            </a:r>
            <a:r>
              <a:rPr lang="en-US" sz="2800" dirty="0" smtClean="0">
                <a:solidFill>
                  <a:srgbClr val="333333"/>
                </a:solidFill>
                <a:latin typeface="Georgia" pitchFamily="18" charset="0"/>
              </a:rPr>
              <a:t>Alliterative poem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333333"/>
                </a:solidFill>
                <a:latin typeface="Arial" charset="0"/>
              </a:rPr>
              <a:t>Genre: </a:t>
            </a:r>
            <a:r>
              <a:rPr lang="en-US" sz="2800" dirty="0" smtClean="0">
                <a:solidFill>
                  <a:srgbClr val="333333"/>
                </a:solidFill>
                <a:latin typeface="Georgia" pitchFamily="18" charset="0"/>
              </a:rPr>
              <a:t>Romance, Arthurian legend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333333"/>
                </a:solidFill>
                <a:latin typeface="Arial" charset="0"/>
              </a:rPr>
              <a:t>Language: </a:t>
            </a:r>
            <a:r>
              <a:rPr lang="en-US" sz="2800" dirty="0" smtClean="0">
                <a:solidFill>
                  <a:srgbClr val="333333"/>
                </a:solidFill>
                <a:latin typeface="Georgia" pitchFamily="18" charset="0"/>
              </a:rPr>
              <a:t>Middle English (translated into modern English)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333333"/>
                </a:solidFill>
                <a:latin typeface="Arial" charset="0"/>
              </a:rPr>
              <a:t>time and place written: </a:t>
            </a:r>
            <a:r>
              <a:rPr lang="en-US" sz="2800" dirty="0" smtClean="0">
                <a:solidFill>
                  <a:srgbClr val="333333"/>
                </a:solidFill>
                <a:latin typeface="Georgia" pitchFamily="18" charset="0"/>
              </a:rPr>
              <a:t>Ca. 1340-1400, West Midlands, England</a:t>
            </a:r>
          </a:p>
        </p:txBody>
      </p:sp>
      <p:pic>
        <p:nvPicPr>
          <p:cNvPr id="12291" name="Picture 6" descr="gaw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152400"/>
            <a:ext cx="42703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Characteristics of the </a:t>
            </a:r>
            <a:r>
              <a:rPr lang="en-US" b="1" dirty="0" smtClean="0">
                <a:solidFill>
                  <a:srgbClr val="333333"/>
                </a:solidFill>
                <a:latin typeface="Georgia" pitchFamily="18" charset="0"/>
              </a:rPr>
              <a:t>medieval romance </a:t>
            </a: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include</a:t>
            </a:r>
            <a:br>
              <a:rPr lang="en-US" dirty="0" smtClean="0">
                <a:solidFill>
                  <a:srgbClr val="333333"/>
                </a:solidFill>
                <a:latin typeface="Georgi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Stories that are full of </a:t>
            </a:r>
            <a:r>
              <a:rPr lang="en-US" b="1" dirty="0" smtClean="0"/>
              <a:t>adventure</a:t>
            </a:r>
            <a:r>
              <a:rPr lang="en-US" dirty="0" smtClean="0"/>
              <a:t>, conveying a sense of the </a:t>
            </a:r>
            <a:r>
              <a:rPr lang="en-US" b="1" dirty="0" smtClean="0"/>
              <a:t>supernatural</a:t>
            </a:r>
            <a:r>
              <a:rPr lang="en-US" dirty="0" smtClean="0"/>
              <a:t>, giving a glamorous portrayal of </a:t>
            </a:r>
            <a:r>
              <a:rPr lang="en-US" b="1" dirty="0" smtClean="0"/>
              <a:t>castle life</a:t>
            </a:r>
            <a:r>
              <a:rPr lang="en-US" dirty="0" smtClean="0"/>
              <a:t>, and chivalric ideas of </a:t>
            </a:r>
            <a:r>
              <a:rPr lang="en-US" b="1" dirty="0" smtClean="0"/>
              <a:t>bravery, honor, courtesy, fairness to enemies and respect for women</a:t>
            </a:r>
          </a:p>
          <a:p>
            <a:pPr>
              <a:defRPr/>
            </a:pPr>
            <a:r>
              <a:rPr lang="en-US" b="1" dirty="0" smtClean="0"/>
              <a:t>As you read, determine HOW Gawain displays ideals of chivalry</a:t>
            </a:r>
          </a:p>
        </p:txBody>
      </p:sp>
      <p:pic>
        <p:nvPicPr>
          <p:cNvPr id="13316" name="Picture 2" descr="http://www.esquire.com/cm/esquire/images/3Y/chivalry-quiz-0208-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575" y="4748213"/>
            <a:ext cx="2651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Court and its Knights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Arial" charset="0"/>
              </a:rPr>
              <a:t>Like the culture itself, Arthur is young and inexperienced. The knights are equally clueless.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08325" y="2516188"/>
            <a:ext cx="57308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ea typeface="MS Pゴシック" pitchFamily="-92" charset="-128"/>
              </a:rPr>
              <a:t>Since everyone is starting from scratch, the knights typically go out on adventures and face the forces of good and evil, uncertain how to balance bravery and Christianity.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345113" y="3805238"/>
            <a:ext cx="349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2" name="Picture 8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2667000"/>
            <a:ext cx="35814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609600"/>
            <a:ext cx="480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Arial" charset="0"/>
              </a:rPr>
              <a:t>A Christian knight must decide how best to act in ambiguous situations.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Arial" charset="0"/>
              </a:rPr>
              <a:t>Most important for the development and instruction of society, the knight must return to the court and report his actions. </a:t>
            </a:r>
            <a:endParaRPr lang="en-US" sz="2800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05200" y="4191000"/>
            <a:ext cx="56388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>
                <a:ea typeface="MS Pゴシック" pitchFamily="-92" charset="-128"/>
              </a:rPr>
              <a:t>Only in this way can the court learn from the individuals' experiences. Then, future knights will have more to guide them.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7" descr="sirgaw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3028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" charset="0"/>
              </a:rPr>
              <a:t>Gawain goes out into the wilderness to face the Green Knight as he has honorably promised. He prides himself on being the perfect Christian knight. </a:t>
            </a:r>
          </a:p>
        </p:txBody>
      </p:sp>
      <p:pic>
        <p:nvPicPr>
          <p:cNvPr id="16387" name="Picture 8" descr="GAW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8713"/>
            <a:ext cx="69342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" charset="0"/>
              </a:rPr>
              <a:t>But here is the problem facing the Christian knights: how can one emulate Christ and be a soldier living in the real world?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91200" y="2209800"/>
            <a:ext cx="3352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>
                <a:ea typeface="MS Pゴシック" pitchFamily="-92" charset="-128"/>
              </a:rPr>
              <a:t> Is it possible to be like Christ? Have the knights set themselves a goal they will never achieve?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2" name="Picture 7" descr="hp_Sir_Gaw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209800"/>
            <a:ext cx="5715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304800"/>
            <a:ext cx="3962400" cy="655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latin typeface="Arial" charset="0"/>
              </a:rPr>
              <a:t>Faced with magic, and a lady who tempts him, Gawain stumbles as a perfect knight. He takes the story of his humiliation back to the court so that they all might learn from his mistakes.</a:t>
            </a:r>
          </a:p>
          <a:p>
            <a:pPr eaLnBrk="1" hangingPunct="1">
              <a:defRPr/>
            </a:pPr>
            <a:r>
              <a:rPr lang="en-US" sz="2800" b="1" smtClean="0">
                <a:latin typeface="Arial" charset="0"/>
              </a:rPr>
              <a:t>He serves his king and helps develop new values for his civilization.</a:t>
            </a:r>
          </a:p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  <a:p>
            <a:pPr eaLnBrk="1" hangingPunct="1">
              <a:defRPr/>
            </a:pPr>
            <a:endParaRPr lang="en-US" sz="2800" b="1" smtClean="0">
              <a:latin typeface="Arial" charset="0"/>
            </a:endParaRPr>
          </a:p>
        </p:txBody>
      </p:sp>
      <p:pic>
        <p:nvPicPr>
          <p:cNvPr id="18435" name="Picture 7" descr="gawai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42497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Green Knight as Fertility God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" charset="0"/>
              </a:rPr>
              <a:t>The Green Knight represents the life force in nature and in human beings.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95800" y="2286000"/>
            <a:ext cx="441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>
                <a:ea typeface="MS Pゴシック" pitchFamily="-92" charset="-128"/>
              </a:rPr>
              <a:t> The life force is what makes human beings try so hard to survive and what makes human beings reproduce.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>
                <a:ea typeface="MS Pゴシック" pitchFamily="-92" charset="-128"/>
              </a:rPr>
              <a:t> Look at his color, his clothes and his wearing of the holly.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1" name="Picture 7" descr="green%20k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475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Christian Poem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Arial" charset="0"/>
              </a:rPr>
              <a:t>This poem is truly Christian, not the unformed Christianity of Beowulf.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Arial" charset="0"/>
              </a:rPr>
              <a:t>The season for the story's setting is Christmas, the biggest ritual in the Christian world.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486400" y="3276600"/>
            <a:ext cx="36576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>
                <a:ea typeface="MS Pゴシック" pitchFamily="-92" charset="-128"/>
              </a:rPr>
              <a:t>Of course, the Bible does not give us Jesus' birthday.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485" name="Picture 7" descr="holly_bra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3267075"/>
            <a:ext cx="33337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10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smtClean="0">
                <a:latin typeface="Arial" charset="0"/>
              </a:rPr>
              <a:t>The early Christian Church, trying to make Christianity an easy to follow religion, chose Dec. 25 for Christmas. The pagan people (fertility-worshipping) were used to having a major celebration about this time around the Winter Solstice (Dec. 22, the shortest day of the year).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400" smtClean="0"/>
          </a:p>
        </p:txBody>
      </p:sp>
      <p:pic>
        <p:nvPicPr>
          <p:cNvPr id="21507" name="Picture 6" descr="w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19550"/>
            <a:ext cx="40671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typical romance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romances, the laws of nature are suspended, allowing mysticism or the supernatural where heroes fight the forces of evil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smtClean="0">
                <a:latin typeface="Arial" charset="0"/>
              </a:rPr>
              <a:t>The early Church fathers more or less said, </a:t>
            </a:r>
            <a:r>
              <a:rPr lang="en-US" sz="3400" b="1" smtClean="0"/>
              <a:t>“</a:t>
            </a:r>
            <a:r>
              <a:rPr lang="en-US" sz="3400" b="1" smtClean="0">
                <a:latin typeface="Arial" charset="0"/>
              </a:rPr>
              <a:t>You can still have your winter holiday, but we're going to call it Christmas, the celebration of the birth of your new god, Jesus.</a:t>
            </a:r>
            <a:r>
              <a:rPr lang="en-US" sz="3400" b="1" smtClean="0"/>
              <a:t>”</a:t>
            </a:r>
            <a:r>
              <a:rPr lang="en-US" sz="3400" b="1" smtClean="0">
                <a:latin typeface="Arial" charset="0"/>
              </a:rPr>
              <a:t> </a:t>
            </a:r>
          </a:p>
        </p:txBody>
      </p:sp>
      <p:pic>
        <p:nvPicPr>
          <p:cNvPr id="22531" name="Picture 6" descr="christmas-tree-inside-the-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3388"/>
            <a:ext cx="57150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304800"/>
            <a:ext cx="2895600" cy="678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smtClean="0">
                <a:latin typeface="Arial" charset="0"/>
              </a:rPr>
              <a:t>The same thing happened at Easter. The celebration of the Spring Equinox became the celebration of the Resurrection</a:t>
            </a:r>
            <a:endParaRPr lang="en-US" sz="2800" b="1" smtClean="0">
              <a:latin typeface="Arial" charset="0"/>
            </a:endParaRP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" name="Picture 6" descr="Spring%20Equin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609600"/>
            <a:ext cx="6334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76200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" charset="0"/>
              </a:rPr>
              <a:t>This superimposing the new religion on the old is one of the reasons for the success of Christianity in Europe.</a:t>
            </a:r>
          </a:p>
        </p:txBody>
      </p:sp>
      <p:pic>
        <p:nvPicPr>
          <p:cNvPr id="2" name="Picture 6" descr="61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5810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Beheading Game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762000"/>
            <a:ext cx="5867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latin typeface="Arial" charset="0"/>
              </a:rPr>
              <a:t>The Beheading Game occurs in earlier eighth and ninth century Irish (Celtic) romances.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latin typeface="Arial" charset="0"/>
              </a:rPr>
              <a:t>In this poem, the Green Knight invites Gawain to exchange blows, not to chop off his head.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latin typeface="Arial" charset="0"/>
              </a:rPr>
              <a:t>Watch how Gawain is tempted by anger.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latin typeface="Arial" charset="0"/>
              </a:rPr>
              <a:t>He's insulted because the Green Knight belittles the valor of Arthur's court.</a:t>
            </a:r>
          </a:p>
        </p:txBody>
      </p:sp>
      <p:pic>
        <p:nvPicPr>
          <p:cNvPr id="25604" name="Picture 8" descr="dragon%20ax%20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990600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Guiding questions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 Gawain good, bad or a little of both?</a:t>
            </a:r>
          </a:p>
          <a:p>
            <a:pPr eaLnBrk="1" hangingPunct="1">
              <a:defRPr/>
            </a:pPr>
            <a:r>
              <a:rPr lang="en-US" smtClean="0"/>
              <a:t>How do we judge him?</a:t>
            </a:r>
          </a:p>
          <a:p>
            <a:pPr eaLnBrk="1" hangingPunct="1">
              <a:defRPr/>
            </a:pPr>
            <a:r>
              <a:rPr lang="en-US" smtClean="0"/>
              <a:t>Does Gawain represent the best or the worst of human possibilities?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** These answers will help you develop your final exam essay!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Chivalric Hero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143000"/>
            <a:ext cx="5257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Sir Gawain is marked by absolute courtliness. 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He is always courageous, honorable (he keeps his word), devout, loyal, and gracious toward all men and (especially) women. 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Chivalry: code of conduct developed by nobles and knights</a:t>
            </a:r>
          </a:p>
        </p:txBody>
      </p:sp>
      <p:pic>
        <p:nvPicPr>
          <p:cNvPr id="5124" name="Picture 6" descr="2007gawainhdr"/>
          <p:cNvPicPr>
            <a:picLocks noChangeAspect="1" noChangeArrowheads="1"/>
          </p:cNvPicPr>
          <p:nvPr/>
        </p:nvPicPr>
        <p:blipFill>
          <a:blip r:embed="rId3" cstate="print"/>
          <a:srcRect l="52174"/>
          <a:stretch>
            <a:fillRect/>
          </a:stretch>
        </p:blipFill>
        <p:spPr bwMode="auto">
          <a:xfrm>
            <a:off x="457200" y="1905000"/>
            <a:ext cx="33528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 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5410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He thinks it is his courage that is being tested. He does not realize that he is enduring another kind of test. 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When he arrives to face his test at the end, he finds that he has already been tested--that his test is, in fact, over.</a:t>
            </a:r>
            <a:endParaRPr lang="en-US" smtClean="0"/>
          </a:p>
        </p:txBody>
      </p:sp>
      <p:pic>
        <p:nvPicPr>
          <p:cNvPr id="6148" name="Picture 7" descr="0140440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067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 you read, ask yourself: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219200"/>
            <a:ext cx="495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What is really being tested? (This is not a simple question.) 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How does Sir Gawain do? 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What are we supposed to think of the Green Knight? the wife? King Arthur? his court? Sir Gawain himself?</a:t>
            </a:r>
          </a:p>
        </p:txBody>
      </p:sp>
      <p:pic>
        <p:nvPicPr>
          <p:cNvPr id="7172" name="Picture 6" descr="shield_sirgaw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314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Test Motif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 applicant has to pass a test to prove himself worthy. Sinners often had to suffer through painful tests (ordeals) as penance (punishment) for their sins</a:t>
            </a:r>
          </a:p>
          <a:p>
            <a:pPr eaLnBrk="1" hangingPunct="1">
              <a:defRPr/>
            </a:pPr>
            <a:r>
              <a:rPr lang="en-US" smtClean="0"/>
              <a:t>In this poem, Gawain is a chivalrous, heroic knight who is being tested for his courage, fidelity and sexual morality as he embarks on a 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-304800"/>
            <a:ext cx="4953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Author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914400"/>
            <a:ext cx="4800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Arial" charset="0"/>
              </a:rPr>
              <a:t>Composed this poem in the late 14th century. The poet is unknown, but he is referred to as "the Pearl poet" since he also wrote "The Pearl."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676400" y="3657600"/>
            <a:ext cx="75438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>
                <a:ea typeface="MS Pゴシック" pitchFamily="-92" charset="-128"/>
              </a:rPr>
              <a:t>He was probably a member of a court since he is so familiar with court life, costumes, and entertainment.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>
                <a:ea typeface="MS Pゴシック" pitchFamily="-92" charset="-128"/>
              </a:rPr>
              <a:t>The poet was a contemporary of Chaucer, and he wrote in a dialect much less modern than that of Chaucer.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1" name="Picture 7" descr="hengw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39624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Words to know: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Arial" charset="0"/>
              </a:rPr>
              <a:t>Feudalism: social order in medieval Europe, loyalty to the lords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81600" y="1685925"/>
            <a:ext cx="411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>
                <a:ea typeface="MS Pゴシック" pitchFamily="-92" charset="-128"/>
              </a:rPr>
              <a:t>Chivalry: code of conduct developed by nobles/knights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5" name="Picture 8" descr="KA-2s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933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58674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33"/>
                </a:solidFill>
                <a:latin typeface="Arial" charset="0"/>
              </a:rPr>
              <a:t>setting (time): </a:t>
            </a: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The mythical past of King Arthur</a:t>
            </a:r>
            <a:r>
              <a:rPr lang="en-US" dirty="0" smtClean="0">
                <a:solidFill>
                  <a:srgbClr val="333333"/>
                </a:solidFill>
              </a:rPr>
              <a:t>’</a:t>
            </a: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s court (sometime after Rome</a:t>
            </a:r>
            <a:r>
              <a:rPr lang="en-US" dirty="0" smtClean="0">
                <a:solidFill>
                  <a:srgbClr val="333333"/>
                </a:solidFill>
              </a:rPr>
              <a:t>’</a:t>
            </a: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s fall, but before recorded history)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33"/>
                </a:solidFill>
                <a:latin typeface="Arial" charset="0"/>
              </a:rPr>
              <a:t>place: </a:t>
            </a: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Camelot; the wilderness; a castle; the Green Chapel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33"/>
                </a:solidFill>
                <a:latin typeface="Arial" charset="0"/>
              </a:rPr>
              <a:t>major conflict: </a:t>
            </a:r>
            <a:r>
              <a:rPr lang="en-US" dirty="0" err="1" smtClean="0">
                <a:solidFill>
                  <a:srgbClr val="333333"/>
                </a:solidFill>
                <a:latin typeface="Georgia" pitchFamily="18" charset="0"/>
              </a:rPr>
              <a:t>Gawain</a:t>
            </a:r>
            <a:r>
              <a:rPr lang="en-US" dirty="0" err="1" smtClean="0">
                <a:solidFill>
                  <a:srgbClr val="333333"/>
                </a:solidFill>
              </a:rPr>
              <a:t>’</a:t>
            </a:r>
            <a:r>
              <a:rPr lang="en-US" dirty="0" err="1" smtClean="0">
                <a:solidFill>
                  <a:srgbClr val="333333"/>
                </a:solidFill>
                <a:latin typeface="Georgia" pitchFamily="18" charset="0"/>
              </a:rPr>
              <a:t>s</a:t>
            </a:r>
            <a:r>
              <a:rPr lang="en-US" dirty="0" smtClean="0">
                <a:solidFill>
                  <a:srgbClr val="333333"/>
                </a:solidFill>
                <a:latin typeface="Georgia" pitchFamily="18" charset="0"/>
              </a:rPr>
              <a:t> struggle over whether his knightly virtues are more important than his life.     Man vs. what?</a:t>
            </a:r>
          </a:p>
        </p:txBody>
      </p:sp>
      <p:pic>
        <p:nvPicPr>
          <p:cNvPr id="11267" name="Picture 6" descr="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609600"/>
            <a:ext cx="29432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512</TotalTime>
  <Words>1140</Words>
  <Application>Microsoft Office PowerPoint</Application>
  <PresentationFormat>On-screen Show (4:3)</PresentationFormat>
  <Paragraphs>90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Georgia</vt:lpstr>
      <vt:lpstr>MS Pゴシック</vt:lpstr>
      <vt:lpstr>Times New Roman</vt:lpstr>
      <vt:lpstr>Wingdings</vt:lpstr>
      <vt:lpstr>Blue Horizon</vt:lpstr>
      <vt:lpstr>Who is this Green Knight that challenges Sir Gawain?</vt:lpstr>
      <vt:lpstr>A typical romance</vt:lpstr>
      <vt:lpstr>The Chivalric Hero</vt:lpstr>
      <vt:lpstr>His Test</vt:lpstr>
      <vt:lpstr>As you read, ask yourself:</vt:lpstr>
      <vt:lpstr>Test Motif</vt:lpstr>
      <vt:lpstr>The Author</vt:lpstr>
      <vt:lpstr>Words to know:</vt:lpstr>
      <vt:lpstr>PowerPoint Presentation</vt:lpstr>
      <vt:lpstr>PowerPoint Presentation</vt:lpstr>
      <vt:lpstr>Characteristics of the medieval romance include </vt:lpstr>
      <vt:lpstr>The Court and its Knights</vt:lpstr>
      <vt:lpstr>PowerPoint Presentation</vt:lpstr>
      <vt:lpstr>PowerPoint Presentation</vt:lpstr>
      <vt:lpstr>PowerPoint Presentation</vt:lpstr>
      <vt:lpstr>PowerPoint Presentation</vt:lpstr>
      <vt:lpstr>Green Knight as Fertility God</vt:lpstr>
      <vt:lpstr>A Christian Poem</vt:lpstr>
      <vt:lpstr>PowerPoint Presentation</vt:lpstr>
      <vt:lpstr>PowerPoint Presentation</vt:lpstr>
      <vt:lpstr>PowerPoint Presentation</vt:lpstr>
      <vt:lpstr>PowerPoint Presentation</vt:lpstr>
      <vt:lpstr>The Beheading Game</vt:lpstr>
      <vt:lpstr>Guiding questions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To Learn Initiative</dc:creator>
  <cp:lastModifiedBy>Hatch Jordan T</cp:lastModifiedBy>
  <cp:revision>45</cp:revision>
  <dcterms:created xsi:type="dcterms:W3CDTF">2005-08-20T15:41:27Z</dcterms:created>
  <dcterms:modified xsi:type="dcterms:W3CDTF">2016-04-18T11:46:59Z</dcterms:modified>
</cp:coreProperties>
</file>