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sldIdLst>
    <p:sldId id="257" r:id="rId3"/>
    <p:sldId id="258" r:id="rId4"/>
    <p:sldId id="259" r:id="rId5"/>
    <p:sldId id="264" r:id="rId6"/>
    <p:sldId id="260"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6770A1-19E8-4E9C-B013-588EA84C58B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CE69D-1367-400A-884D-25CA0B3C6EB2}" type="slidenum">
              <a:rPr lang="en-US" smtClean="0"/>
              <a:t>‹#›</a:t>
            </a:fld>
            <a:endParaRPr lang="en-US"/>
          </a:p>
        </p:txBody>
      </p:sp>
    </p:spTree>
    <p:extLst>
      <p:ext uri="{BB962C8B-B14F-4D97-AF65-F5344CB8AC3E}">
        <p14:creationId xmlns:p14="http://schemas.microsoft.com/office/powerpoint/2010/main" val="2125857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6770A1-19E8-4E9C-B013-588EA84C58B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CE69D-1367-400A-884D-25CA0B3C6EB2}" type="slidenum">
              <a:rPr lang="en-US" smtClean="0"/>
              <a:t>‹#›</a:t>
            </a:fld>
            <a:endParaRPr lang="en-US"/>
          </a:p>
        </p:txBody>
      </p:sp>
    </p:spTree>
    <p:extLst>
      <p:ext uri="{BB962C8B-B14F-4D97-AF65-F5344CB8AC3E}">
        <p14:creationId xmlns:p14="http://schemas.microsoft.com/office/powerpoint/2010/main" val="2490356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6770A1-19E8-4E9C-B013-588EA84C58B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CE69D-1367-400A-884D-25CA0B3C6EB2}" type="slidenum">
              <a:rPr lang="en-US" smtClean="0"/>
              <a:t>‹#›</a:t>
            </a:fld>
            <a:endParaRPr lang="en-US"/>
          </a:p>
        </p:txBody>
      </p:sp>
    </p:spTree>
    <p:extLst>
      <p:ext uri="{BB962C8B-B14F-4D97-AF65-F5344CB8AC3E}">
        <p14:creationId xmlns:p14="http://schemas.microsoft.com/office/powerpoint/2010/main" val="34881362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orizontal Scrolling Tex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6770A1-19E8-4E9C-B013-588EA84C58B4}" type="datetimeFigureOut">
              <a:rPr lang="en-US" smtClean="0"/>
              <a:t>11/16/2015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9CE69D-1367-400A-884D-25CA0B3C6EB2}" type="slidenum">
              <a:rPr lang="en-US" smtClean="0"/>
              <a:t>‹#›</a:t>
            </a:fld>
            <a:endParaRPr lang="en-US"/>
          </a:p>
        </p:txBody>
      </p:sp>
      <p:sp>
        <p:nvSpPr>
          <p:cNvPr id="5" name="Rectangle 4"/>
          <p:cNvSpPr/>
          <p:nvPr userDrawn="1"/>
        </p:nvSpPr>
        <p:spPr>
          <a:xfrm>
            <a:off x="12401958" y="10886"/>
            <a:ext cx="1853340" cy="6847114"/>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en-US" sz="1600" dirty="0" smtClean="0">
                <a:solidFill>
                  <a:prstClr val="white">
                    <a:lumMod val="50000"/>
                  </a:prstClr>
                </a:solidFill>
                <a:latin typeface="Calibri Light" panose="020F0302020204030204" pitchFamily="34" charset="0"/>
                <a:cs typeface="Calibri" panose="020F0502020204030204" pitchFamily="34" charset="0"/>
              </a:rPr>
              <a:t>Edit the text off the left side of the slide with your own phrase. </a:t>
            </a:r>
          </a:p>
          <a:p>
            <a:pPr marL="0" marR="0" indent="0" algn="l" defTabSz="914400" rtl="0" eaLnBrk="1" fontAlgn="auto" latinLnBrk="0" hangingPunct="1">
              <a:lnSpc>
                <a:spcPct val="100000"/>
              </a:lnSpc>
              <a:spcBef>
                <a:spcPts val="600"/>
              </a:spcBef>
              <a:spcAft>
                <a:spcPts val="0"/>
              </a:spcAft>
              <a:buClrTx/>
              <a:buSzTx/>
              <a:buFontTx/>
              <a:buNone/>
              <a:tabLst/>
              <a:defRPr/>
            </a:pPr>
            <a:r>
              <a:rPr lang="en-US" sz="1600" dirty="0" smtClean="0">
                <a:solidFill>
                  <a:prstClr val="white">
                    <a:lumMod val="50000"/>
                  </a:prstClr>
                </a:solidFill>
                <a:latin typeface="Calibri Light" panose="020F0302020204030204" pitchFamily="34" charset="0"/>
                <a:cs typeface="Calibri" panose="020F0502020204030204" pitchFamily="34" charset="0"/>
              </a:rPr>
              <a:t>The animation is already done for you; just copy and paste the slide into your existing presentation. </a:t>
            </a:r>
          </a:p>
          <a:p>
            <a:pPr>
              <a:spcBef>
                <a:spcPts val="600"/>
              </a:spcBef>
            </a:pPr>
            <a:r>
              <a:rPr lang="en-US" sz="1600" dirty="0" smtClean="0">
                <a:solidFill>
                  <a:prstClr val="white">
                    <a:lumMod val="50000"/>
                  </a:prstClr>
                </a:solidFill>
                <a:latin typeface="Calibri Light" panose="020F0302020204030204" pitchFamily="34" charset="0"/>
                <a:cs typeface="Calibri" panose="020F0502020204030204" pitchFamily="34" charset="0"/>
              </a:rPr>
              <a:t>To</a:t>
            </a:r>
            <a:r>
              <a:rPr lang="en-US" sz="1600" baseline="0" dirty="0" smtClean="0">
                <a:solidFill>
                  <a:prstClr val="white">
                    <a:lumMod val="50000"/>
                  </a:prstClr>
                </a:solidFill>
                <a:latin typeface="Calibri Light" panose="020F0302020204030204" pitchFamily="34" charset="0"/>
                <a:cs typeface="Calibri" panose="020F0502020204030204" pitchFamily="34" charset="0"/>
              </a:rPr>
              <a:t> change the background image, on the Design tab of the ribbon, click Format Background,</a:t>
            </a:r>
            <a:r>
              <a:rPr lang="en-US" sz="1600" dirty="0" smtClean="0">
                <a:solidFill>
                  <a:prstClr val="white">
                    <a:lumMod val="50000"/>
                  </a:prstClr>
                </a:solidFill>
                <a:latin typeface="Calibri Light" panose="020F0302020204030204" pitchFamily="34" charset="0"/>
                <a:cs typeface="Calibri" panose="020F0502020204030204" pitchFamily="34" charset="0"/>
              </a:rPr>
              <a:t> and then </a:t>
            </a:r>
            <a:r>
              <a:rPr lang="en-US" sz="1600" baseline="0" dirty="0" smtClean="0">
                <a:solidFill>
                  <a:prstClr val="white">
                    <a:lumMod val="50000"/>
                  </a:prstClr>
                </a:solidFill>
                <a:latin typeface="Calibri Light" panose="020F0302020204030204" pitchFamily="34" charset="0"/>
                <a:cs typeface="Calibri" panose="020F0502020204030204" pitchFamily="34" charset="0"/>
              </a:rPr>
              <a:t>Insert picture from File.</a:t>
            </a:r>
          </a:p>
          <a:p>
            <a:pPr>
              <a:spcBef>
                <a:spcPts val="600"/>
              </a:spcBef>
            </a:pPr>
            <a:r>
              <a:rPr lang="en-US" sz="1600" baseline="0" dirty="0" smtClean="0">
                <a:solidFill>
                  <a:prstClr val="white">
                    <a:lumMod val="50000"/>
                  </a:prstClr>
                </a:solidFill>
                <a:latin typeface="Calibri Light" panose="020F0302020204030204" pitchFamily="34" charset="0"/>
                <a:cs typeface="Calibri" panose="020F0502020204030204" pitchFamily="34" charset="0"/>
              </a:rPr>
              <a:t>Sample picture courtesy of Bill Staples.</a:t>
            </a:r>
          </a:p>
        </p:txBody>
      </p:sp>
      <p:sp>
        <p:nvSpPr>
          <p:cNvPr id="6" name="Text Placeholder 5"/>
          <p:cNvSpPr>
            <a:spLocks noGrp="1"/>
          </p:cNvSpPr>
          <p:nvPr>
            <p:ph type="body" sz="quarter" idx="13" hasCustomPrompt="1"/>
          </p:nvPr>
        </p:nvSpPr>
        <p:spPr>
          <a:xfrm>
            <a:off x="-12188952" y="5555498"/>
            <a:ext cx="12188952" cy="797175"/>
          </a:xfrm>
        </p:spPr>
        <p:txBody>
          <a:bodyPr wrap="none" anchor="ctr">
            <a:noAutofit/>
          </a:bodyPr>
          <a:lstStyle>
            <a:lvl1pPr marL="0" indent="0" algn="r">
              <a:spcBef>
                <a:spcPts val="0"/>
              </a:spcBef>
              <a:buNone/>
              <a:defRPr sz="4400" b="1">
                <a:solidFill>
                  <a:srgbClr val="D9D9D9"/>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Click to edit scrolling text</a:t>
            </a:r>
          </a:p>
        </p:txBody>
      </p:sp>
    </p:spTree>
    <p:extLst>
      <p:ext uri="{BB962C8B-B14F-4D97-AF65-F5344CB8AC3E}">
        <p14:creationId xmlns:p14="http://schemas.microsoft.com/office/powerpoint/2010/main" val="3006515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repeatCount="indefinite"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160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8" dur="160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tmplLst>
          <p:tmpl lvl="1">
            <p:tnLst>
              <p:par>
                <p:cTn presetID="2" presetClass="entr" presetSubtype="2" repeatCount="indefinite" fill="hold" nodeType="with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16000" fill="hold"/>
                        <p:tgtEl>
                          <p:spTgt spid="6"/>
                        </p:tgtEl>
                        <p:attrNameLst>
                          <p:attrName>ppt_x</p:attrName>
                        </p:attrNameLst>
                      </p:cBhvr>
                      <p:tavLst>
                        <p:tav tm="0">
                          <p:val>
                            <p:strVal val="1+#ppt_w/2"/>
                          </p:val>
                        </p:tav>
                        <p:tav tm="100000">
                          <p:val>
                            <p:strVal val="#ppt_x"/>
                          </p:val>
                        </p:tav>
                      </p:tavLst>
                    </p:anim>
                    <p:anim calcmode="lin" valueType="num">
                      <p:cBhvr additive="base">
                        <p:cTn dur="16000" fill="hold"/>
                        <p:tgtEl>
                          <p:spTgt spid="6"/>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6770A1-19E8-4E9C-B013-588EA84C58B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CE69D-1367-400A-884D-25CA0B3C6EB2}" type="slidenum">
              <a:rPr lang="en-US" smtClean="0"/>
              <a:t>‹#›</a:t>
            </a:fld>
            <a:endParaRPr lang="en-US"/>
          </a:p>
        </p:txBody>
      </p:sp>
    </p:spTree>
    <p:extLst>
      <p:ext uri="{BB962C8B-B14F-4D97-AF65-F5344CB8AC3E}">
        <p14:creationId xmlns:p14="http://schemas.microsoft.com/office/powerpoint/2010/main" val="3135107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6770A1-19E8-4E9C-B013-588EA84C58B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CE69D-1367-400A-884D-25CA0B3C6EB2}" type="slidenum">
              <a:rPr lang="en-US" smtClean="0"/>
              <a:t>‹#›</a:t>
            </a:fld>
            <a:endParaRPr lang="en-US"/>
          </a:p>
        </p:txBody>
      </p:sp>
    </p:spTree>
    <p:extLst>
      <p:ext uri="{BB962C8B-B14F-4D97-AF65-F5344CB8AC3E}">
        <p14:creationId xmlns:p14="http://schemas.microsoft.com/office/powerpoint/2010/main" val="1522009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6770A1-19E8-4E9C-B013-588EA84C58B4}"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9CE69D-1367-400A-884D-25CA0B3C6EB2}" type="slidenum">
              <a:rPr lang="en-US" smtClean="0"/>
              <a:t>‹#›</a:t>
            </a:fld>
            <a:endParaRPr lang="en-US"/>
          </a:p>
        </p:txBody>
      </p:sp>
    </p:spTree>
    <p:extLst>
      <p:ext uri="{BB962C8B-B14F-4D97-AF65-F5344CB8AC3E}">
        <p14:creationId xmlns:p14="http://schemas.microsoft.com/office/powerpoint/2010/main" val="4081436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6770A1-19E8-4E9C-B013-588EA84C58B4}" type="datetimeFigureOut">
              <a:rPr lang="en-US" smtClean="0"/>
              <a:t>11/16/2015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9CE69D-1367-400A-884D-25CA0B3C6EB2}" type="slidenum">
              <a:rPr lang="en-US" smtClean="0"/>
              <a:t>‹#›</a:t>
            </a:fld>
            <a:endParaRPr lang="en-US"/>
          </a:p>
        </p:txBody>
      </p:sp>
    </p:spTree>
    <p:extLst>
      <p:ext uri="{BB962C8B-B14F-4D97-AF65-F5344CB8AC3E}">
        <p14:creationId xmlns:p14="http://schemas.microsoft.com/office/powerpoint/2010/main" val="2611023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6770A1-19E8-4E9C-B013-588EA84C58B4}" type="datetimeFigureOut">
              <a:rPr lang="en-US" smtClean="0"/>
              <a:t>11/16/2015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9CE69D-1367-400A-884D-25CA0B3C6EB2}" type="slidenum">
              <a:rPr lang="en-US" smtClean="0"/>
              <a:t>‹#›</a:t>
            </a:fld>
            <a:endParaRPr lang="en-US"/>
          </a:p>
        </p:txBody>
      </p:sp>
    </p:spTree>
    <p:extLst>
      <p:ext uri="{BB962C8B-B14F-4D97-AF65-F5344CB8AC3E}">
        <p14:creationId xmlns:p14="http://schemas.microsoft.com/office/powerpoint/2010/main" val="1100069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6770A1-19E8-4E9C-B013-588EA84C58B4}" type="datetimeFigureOut">
              <a:rPr lang="en-US" smtClean="0"/>
              <a:t>11/16/2015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9CE69D-1367-400A-884D-25CA0B3C6EB2}" type="slidenum">
              <a:rPr lang="en-US" smtClean="0"/>
              <a:t>‹#›</a:t>
            </a:fld>
            <a:endParaRPr lang="en-US"/>
          </a:p>
        </p:txBody>
      </p:sp>
    </p:spTree>
    <p:extLst>
      <p:ext uri="{BB962C8B-B14F-4D97-AF65-F5344CB8AC3E}">
        <p14:creationId xmlns:p14="http://schemas.microsoft.com/office/powerpoint/2010/main" val="3210594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6770A1-19E8-4E9C-B013-588EA84C58B4}"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9CE69D-1367-400A-884D-25CA0B3C6EB2}" type="slidenum">
              <a:rPr lang="en-US" smtClean="0"/>
              <a:t>‹#›</a:t>
            </a:fld>
            <a:endParaRPr lang="en-US"/>
          </a:p>
        </p:txBody>
      </p:sp>
    </p:spTree>
    <p:extLst>
      <p:ext uri="{BB962C8B-B14F-4D97-AF65-F5344CB8AC3E}">
        <p14:creationId xmlns:p14="http://schemas.microsoft.com/office/powerpoint/2010/main" val="737960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6770A1-19E8-4E9C-B013-588EA84C58B4}"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9CE69D-1367-400A-884D-25CA0B3C6EB2}" type="slidenum">
              <a:rPr lang="en-US" smtClean="0"/>
              <a:t>‹#›</a:t>
            </a:fld>
            <a:endParaRPr lang="en-US"/>
          </a:p>
        </p:txBody>
      </p:sp>
    </p:spTree>
    <p:extLst>
      <p:ext uri="{BB962C8B-B14F-4D97-AF65-F5344CB8AC3E}">
        <p14:creationId xmlns:p14="http://schemas.microsoft.com/office/powerpoint/2010/main" val="530197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6770A1-19E8-4E9C-B013-588EA84C58B4}" type="datetimeFigureOut">
              <a:rPr lang="en-US" smtClean="0"/>
              <a:t>11/16/2015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9CE69D-1367-400A-884D-25CA0B3C6EB2}" type="slidenum">
              <a:rPr lang="en-US" smtClean="0"/>
              <a:t>‹#›</a:t>
            </a:fld>
            <a:endParaRPr lang="en-US"/>
          </a:p>
        </p:txBody>
      </p:sp>
    </p:spTree>
    <p:extLst>
      <p:ext uri="{BB962C8B-B14F-4D97-AF65-F5344CB8AC3E}">
        <p14:creationId xmlns:p14="http://schemas.microsoft.com/office/powerpoint/2010/main" val="10968690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Scrolling text repeating until end of slide</a:t>
            </a:r>
          </a:p>
        </p:txBody>
      </p:sp>
      <p:sp>
        <p:nvSpPr>
          <p:cNvPr id="3" name="TextBox 2"/>
          <p:cNvSpPr txBox="1"/>
          <p:nvPr/>
        </p:nvSpPr>
        <p:spPr>
          <a:xfrm>
            <a:off x="1470991" y="1643270"/>
            <a:ext cx="7315200" cy="3416320"/>
          </a:xfrm>
          <a:prstGeom prst="rect">
            <a:avLst/>
          </a:prstGeom>
          <a:noFill/>
        </p:spPr>
        <p:txBody>
          <a:bodyPr wrap="square" rtlCol="0">
            <a:spAutoFit/>
          </a:bodyPr>
          <a:lstStyle/>
          <a:p>
            <a:pPr algn="ctr"/>
            <a:r>
              <a:rPr lang="en-US" sz="7200" dirty="0" smtClean="0"/>
              <a:t>TUESDAY</a:t>
            </a:r>
            <a:r>
              <a:rPr lang="en-US" sz="7200" dirty="0" smtClean="0"/>
              <a:t>, </a:t>
            </a:r>
            <a:r>
              <a:rPr lang="en-US" sz="7200" dirty="0" smtClean="0"/>
              <a:t>NOVEMBER </a:t>
            </a:r>
            <a:r>
              <a:rPr lang="en-US" sz="7200" dirty="0" smtClean="0"/>
              <a:t>17, </a:t>
            </a:r>
            <a:r>
              <a:rPr lang="en-US" sz="7200" dirty="0" smtClean="0"/>
              <a:t>2015</a:t>
            </a:r>
            <a:endParaRPr lang="en-US" sz="7200" dirty="0"/>
          </a:p>
        </p:txBody>
      </p:sp>
    </p:spTree>
    <p:extLst>
      <p:ext uri="{BB962C8B-B14F-4D97-AF65-F5344CB8AC3E}">
        <p14:creationId xmlns:p14="http://schemas.microsoft.com/office/powerpoint/2010/main" val="4138661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a:p>
        </p:txBody>
      </p:sp>
      <p:sp>
        <p:nvSpPr>
          <p:cNvPr id="3" name="TextBox 2"/>
          <p:cNvSpPr txBox="1"/>
          <p:nvPr/>
        </p:nvSpPr>
        <p:spPr>
          <a:xfrm>
            <a:off x="940904" y="1417983"/>
            <a:ext cx="9263270" cy="3231654"/>
          </a:xfrm>
          <a:prstGeom prst="rect">
            <a:avLst/>
          </a:prstGeom>
          <a:noFill/>
        </p:spPr>
        <p:txBody>
          <a:bodyPr wrap="square" rtlCol="0">
            <a:spAutoFit/>
          </a:bodyPr>
          <a:lstStyle/>
          <a:p>
            <a:pPr algn="ctr"/>
            <a:r>
              <a:rPr lang="en-US" sz="4400" dirty="0" smtClean="0"/>
              <a:t>RAIDER REV</a:t>
            </a:r>
          </a:p>
          <a:p>
            <a:pPr algn="ctr"/>
            <a:r>
              <a:rPr lang="en-US" sz="3200" dirty="0" smtClean="0"/>
              <a:t>CORRECT THE FOLLOWING SENTENCES:</a:t>
            </a:r>
          </a:p>
          <a:p>
            <a:pPr marL="514350" indent="-514350" algn="ctr">
              <a:buAutoNum type="arabicPeriod"/>
            </a:pPr>
            <a:r>
              <a:rPr lang="en-US" sz="3200" dirty="0" smtClean="0"/>
              <a:t>I WISH I COULD BY MORE TIME.</a:t>
            </a:r>
            <a:endParaRPr lang="en-US" sz="3200" dirty="0" smtClean="0"/>
          </a:p>
          <a:p>
            <a:pPr marL="457200" indent="-457200" algn="ctr">
              <a:buAutoNum type="arabicPeriod"/>
            </a:pPr>
            <a:r>
              <a:rPr lang="en-US" sz="3200" dirty="0" smtClean="0"/>
              <a:t>SENSE THE BEGINNING OF TIME, MEN HAVE BEEN FIGHTING.</a:t>
            </a:r>
            <a:endParaRPr lang="en-US" sz="3200" dirty="0" smtClean="0"/>
          </a:p>
          <a:p>
            <a:pPr marL="457200" indent="-457200" algn="ctr">
              <a:buAutoNum type="arabicPeriod"/>
            </a:pPr>
            <a:r>
              <a:rPr lang="en-US" sz="3200" dirty="0" smtClean="0"/>
              <a:t>NOSEY PEOPLE GET ON MY NERVES!</a:t>
            </a:r>
            <a:endParaRPr lang="en-US" sz="2400" dirty="0"/>
          </a:p>
        </p:txBody>
      </p:sp>
    </p:spTree>
    <p:extLst>
      <p:ext uri="{BB962C8B-B14F-4D97-AF65-F5344CB8AC3E}">
        <p14:creationId xmlns:p14="http://schemas.microsoft.com/office/powerpoint/2010/main" val="1550579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a:p>
        </p:txBody>
      </p:sp>
      <p:sp>
        <p:nvSpPr>
          <p:cNvPr id="3" name="TextBox 2"/>
          <p:cNvSpPr txBox="1"/>
          <p:nvPr/>
        </p:nvSpPr>
        <p:spPr>
          <a:xfrm>
            <a:off x="2372139" y="2478157"/>
            <a:ext cx="6135757" cy="2308324"/>
          </a:xfrm>
          <a:prstGeom prst="rect">
            <a:avLst/>
          </a:prstGeom>
          <a:noFill/>
        </p:spPr>
        <p:txBody>
          <a:bodyPr wrap="square" rtlCol="0">
            <a:spAutoFit/>
          </a:bodyPr>
          <a:lstStyle/>
          <a:p>
            <a:pPr algn="ctr"/>
            <a:r>
              <a:rPr lang="en-US" sz="4800" dirty="0" smtClean="0"/>
              <a:t>“THE MOST DANGEROUS GAME” by RICHARD CONNELL</a:t>
            </a:r>
            <a:endParaRPr lang="en-US" sz="4800" dirty="0"/>
          </a:p>
        </p:txBody>
      </p:sp>
    </p:spTree>
    <p:extLst>
      <p:ext uri="{BB962C8B-B14F-4D97-AF65-F5344CB8AC3E}">
        <p14:creationId xmlns:p14="http://schemas.microsoft.com/office/powerpoint/2010/main" val="449546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35617" y="1674254"/>
            <a:ext cx="7856113" cy="4262705"/>
          </a:xfrm>
          <a:prstGeom prst="rect">
            <a:avLst/>
          </a:prstGeom>
          <a:noFill/>
        </p:spPr>
        <p:txBody>
          <a:bodyPr wrap="square" rtlCol="0">
            <a:spAutoFit/>
          </a:bodyPr>
          <a:lstStyle/>
          <a:p>
            <a:pPr marL="285750" lvl="0" indent="-285750" defTabSz="457200">
              <a:spcBef>
                <a:spcPct val="20000"/>
              </a:spcBef>
              <a:spcAft>
                <a:spcPts val="600"/>
              </a:spcAft>
              <a:buClr>
                <a:srgbClr val="83992A"/>
              </a:buClr>
              <a:buSzPct val="115000"/>
              <a:buFont typeface="Arial"/>
              <a:buChar char="•"/>
            </a:pPr>
            <a:r>
              <a:rPr lang="en-US" sz="2400" dirty="0">
                <a:latin typeface="Garamond" panose="02020404030301010803"/>
              </a:rPr>
              <a:t>Standards to be covered:</a:t>
            </a:r>
          </a:p>
          <a:p>
            <a:pPr marL="285750" lvl="0" indent="-285750" defTabSz="457200">
              <a:spcBef>
                <a:spcPct val="20000"/>
              </a:spcBef>
              <a:spcAft>
                <a:spcPts val="600"/>
              </a:spcAft>
              <a:buClr>
                <a:srgbClr val="83992A"/>
              </a:buClr>
              <a:buSzPct val="115000"/>
              <a:buFont typeface="Arial"/>
              <a:buChar char="•"/>
            </a:pPr>
            <a:r>
              <a:rPr lang="en-US" sz="2000" b="1" dirty="0">
                <a:latin typeface="Garamond" panose="02020404030301010803"/>
              </a:rPr>
              <a:t>ELAGSE9-10RI1:</a:t>
            </a:r>
            <a:r>
              <a:rPr lang="en-US" sz="2000" dirty="0">
                <a:latin typeface="Garamond" panose="02020404030301010803"/>
              </a:rPr>
              <a:t> Cite strong and thorough textual evidence to support analysis of what the text says explicitly as well as inferences drawn from the text.</a:t>
            </a:r>
          </a:p>
          <a:p>
            <a:pPr marL="285750" lvl="0" indent="-285750" defTabSz="457200">
              <a:spcBef>
                <a:spcPct val="20000"/>
              </a:spcBef>
              <a:spcAft>
                <a:spcPts val="600"/>
              </a:spcAft>
              <a:buClr>
                <a:srgbClr val="83992A"/>
              </a:buClr>
              <a:buSzPct val="115000"/>
              <a:buFont typeface="Arial"/>
              <a:buChar char="•"/>
            </a:pPr>
            <a:r>
              <a:rPr lang="en-US" sz="2000" b="1" dirty="0">
                <a:latin typeface="Garamond" panose="02020404030301010803"/>
              </a:rPr>
              <a:t>ELAGSE9-10RI2:</a:t>
            </a:r>
            <a:r>
              <a:rPr lang="en-US" sz="2000" dirty="0">
                <a:latin typeface="Garamond" panose="02020404030301010803"/>
              </a:rPr>
              <a:t> Determine a central idea of a text and analyze its development over the course of the text, including how it emerges and is shaped and refined by specific details; provide an objective summary of the text</a:t>
            </a:r>
          </a:p>
          <a:p>
            <a:pPr marL="285750" lvl="0" indent="-285750" defTabSz="457200">
              <a:spcBef>
                <a:spcPct val="20000"/>
              </a:spcBef>
              <a:spcAft>
                <a:spcPts val="600"/>
              </a:spcAft>
              <a:buClr>
                <a:srgbClr val="83992A"/>
              </a:buClr>
              <a:buSzPct val="115000"/>
              <a:buFont typeface="Arial"/>
              <a:buChar char="•"/>
            </a:pPr>
            <a:r>
              <a:rPr lang="en-US" sz="2000" b="1" dirty="0">
                <a:latin typeface="Garamond" panose="02020404030301010803"/>
              </a:rPr>
              <a:t>ELAGSE9-10RI3</a:t>
            </a:r>
            <a:r>
              <a:rPr lang="en-US" sz="2000" dirty="0">
                <a:latin typeface="Garamond" panose="02020404030301010803"/>
              </a:rPr>
              <a:t>: Analyze how the author unfolds an analysis or series of ideas or events, including the order in which the points are made, how they are introduced and developed, and the connections that are drawn between them.</a:t>
            </a:r>
          </a:p>
        </p:txBody>
      </p:sp>
    </p:spTree>
    <p:extLst>
      <p:ext uri="{BB962C8B-B14F-4D97-AF65-F5344CB8AC3E}">
        <p14:creationId xmlns:p14="http://schemas.microsoft.com/office/powerpoint/2010/main" val="1929272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a:p>
        </p:txBody>
      </p:sp>
      <p:sp>
        <p:nvSpPr>
          <p:cNvPr id="3" name="TextBox 2"/>
          <p:cNvSpPr txBox="1"/>
          <p:nvPr/>
        </p:nvSpPr>
        <p:spPr>
          <a:xfrm>
            <a:off x="2266122" y="1497496"/>
            <a:ext cx="8176591" cy="1938992"/>
          </a:xfrm>
          <a:prstGeom prst="rect">
            <a:avLst/>
          </a:prstGeom>
          <a:noFill/>
        </p:spPr>
        <p:txBody>
          <a:bodyPr wrap="square" rtlCol="0">
            <a:spAutoFit/>
          </a:bodyPr>
          <a:lstStyle/>
          <a:p>
            <a:pPr algn="ctr"/>
            <a:r>
              <a:rPr lang="en-US" sz="4000" dirty="0" smtClean="0"/>
              <a:t>“THE MOST DANGEROUS GAME”</a:t>
            </a:r>
          </a:p>
          <a:p>
            <a:pPr marL="571500" indent="-571500" algn="ctr">
              <a:buFont typeface="Arial" panose="020B0604020202020204" pitchFamily="34" charset="0"/>
              <a:buChar char="•"/>
            </a:pPr>
            <a:r>
              <a:rPr lang="en-US" sz="4000" dirty="0" smtClean="0"/>
              <a:t>REVIEW PAGES </a:t>
            </a:r>
            <a:r>
              <a:rPr lang="en-US" sz="4000" dirty="0" smtClean="0"/>
              <a:t>21-27</a:t>
            </a:r>
          </a:p>
          <a:p>
            <a:pPr marL="571500" indent="-571500" algn="ctr">
              <a:buFont typeface="Arial" panose="020B0604020202020204" pitchFamily="34" charset="0"/>
              <a:buChar char="•"/>
            </a:pPr>
            <a:r>
              <a:rPr lang="en-US" sz="4000" dirty="0" smtClean="0"/>
              <a:t>PREPARE </a:t>
            </a:r>
            <a:r>
              <a:rPr lang="en-US" sz="4000" dirty="0" smtClean="0"/>
              <a:t>TO READ PGS </a:t>
            </a:r>
            <a:r>
              <a:rPr lang="en-US" sz="4000" dirty="0" smtClean="0"/>
              <a:t>27-32</a:t>
            </a:r>
            <a:endParaRPr lang="en-US" sz="4000" dirty="0" smtClean="0"/>
          </a:p>
        </p:txBody>
      </p:sp>
    </p:spTree>
    <p:extLst>
      <p:ext uri="{BB962C8B-B14F-4D97-AF65-F5344CB8AC3E}">
        <p14:creationId xmlns:p14="http://schemas.microsoft.com/office/powerpoint/2010/main" val="1398612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a:p>
        </p:txBody>
      </p:sp>
      <p:sp>
        <p:nvSpPr>
          <p:cNvPr id="3" name="TextBox 2"/>
          <p:cNvSpPr txBox="1"/>
          <p:nvPr/>
        </p:nvSpPr>
        <p:spPr>
          <a:xfrm>
            <a:off x="2411896" y="2001079"/>
            <a:ext cx="8613913" cy="2585323"/>
          </a:xfrm>
          <a:prstGeom prst="rect">
            <a:avLst/>
          </a:prstGeom>
          <a:noFill/>
        </p:spPr>
        <p:txBody>
          <a:bodyPr wrap="square" rtlCol="0">
            <a:spAutoFit/>
          </a:bodyPr>
          <a:lstStyle/>
          <a:p>
            <a:pPr algn="ctr"/>
            <a:r>
              <a:rPr lang="en-US" sz="5400" b="1" dirty="0" smtClean="0"/>
              <a:t>ESSENTIAL QUESTION:</a:t>
            </a:r>
          </a:p>
          <a:p>
            <a:pPr algn="ctr"/>
            <a:r>
              <a:rPr lang="en-US" sz="5400" b="1" dirty="0" smtClean="0"/>
              <a:t>WHAT KIND OF GAME DOES ZAROFF PLAY?</a:t>
            </a:r>
            <a:endParaRPr lang="en-US" sz="5400" b="1" dirty="0"/>
          </a:p>
        </p:txBody>
      </p:sp>
    </p:spTree>
    <p:extLst>
      <p:ext uri="{BB962C8B-B14F-4D97-AF65-F5344CB8AC3E}">
        <p14:creationId xmlns:p14="http://schemas.microsoft.com/office/powerpoint/2010/main" val="1466811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74989" y="1603835"/>
            <a:ext cx="5604387" cy="2554545"/>
          </a:xfrm>
          <a:prstGeom prst="rect">
            <a:avLst/>
          </a:prstGeom>
          <a:noFill/>
        </p:spPr>
        <p:txBody>
          <a:bodyPr wrap="square" rtlCol="0">
            <a:spAutoFit/>
          </a:bodyPr>
          <a:lstStyle/>
          <a:p>
            <a:pPr algn="ctr"/>
            <a:r>
              <a:rPr lang="en-US" sz="4000" dirty="0" smtClean="0"/>
              <a:t>CLOSING:</a:t>
            </a:r>
          </a:p>
          <a:p>
            <a:pPr algn="ctr"/>
            <a:r>
              <a:rPr lang="en-US" sz="4000" dirty="0" smtClean="0"/>
              <a:t>REVIEW TODAY’S READING AND ANSWER EQ</a:t>
            </a:r>
            <a:endParaRPr lang="en-US" sz="3200" dirty="0"/>
          </a:p>
        </p:txBody>
      </p:sp>
    </p:spTree>
    <p:extLst>
      <p:ext uri="{BB962C8B-B14F-4D97-AF65-F5344CB8AC3E}">
        <p14:creationId xmlns:p14="http://schemas.microsoft.com/office/powerpoint/2010/main" val="3300009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4646" y="2315497"/>
            <a:ext cx="5574890" cy="2308324"/>
          </a:xfrm>
          <a:prstGeom prst="rect">
            <a:avLst/>
          </a:prstGeom>
          <a:noFill/>
        </p:spPr>
        <p:txBody>
          <a:bodyPr wrap="square" rtlCol="0">
            <a:spAutoFit/>
          </a:bodyPr>
          <a:lstStyle/>
          <a:p>
            <a:pPr algn="ctr"/>
            <a:r>
              <a:rPr lang="en-US" sz="3600" dirty="0" smtClean="0"/>
              <a:t>CLOSING: </a:t>
            </a:r>
          </a:p>
          <a:p>
            <a:pPr marL="571500" indent="-571500" algn="ctr">
              <a:buFont typeface="Arial" panose="020B0604020202020204" pitchFamily="34" charset="0"/>
              <a:buChar char="•"/>
            </a:pPr>
            <a:r>
              <a:rPr lang="en-US" sz="3600" dirty="0" smtClean="0"/>
              <a:t>SUMMARY OR READING</a:t>
            </a:r>
          </a:p>
          <a:p>
            <a:pPr marL="571500" indent="-571500" algn="ctr">
              <a:buFont typeface="Arial" panose="020B0604020202020204" pitchFamily="34" charset="0"/>
              <a:buChar char="•"/>
            </a:pPr>
            <a:r>
              <a:rPr lang="en-US" sz="3600" dirty="0" smtClean="0"/>
              <a:t>TICKET OUT THE DOOR: ANSWER EQ</a:t>
            </a:r>
            <a:endParaRPr lang="en-US" sz="3600" dirty="0"/>
          </a:p>
        </p:txBody>
      </p:sp>
    </p:spTree>
    <p:extLst>
      <p:ext uri="{BB962C8B-B14F-4D97-AF65-F5344CB8AC3E}">
        <p14:creationId xmlns:p14="http://schemas.microsoft.com/office/powerpoint/2010/main" val="18713894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orizontal_Scrolling_Text_16x9.potx" id="{55F1EC9A-4972-4EC9-B420-9CFB18A4B4FB}" vid="{0EEB80AF-AD60-40EE-87A4-F6C92D87C90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98A2E51-C303-4954-A41C-D82BE087414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Animation slide Scrolling text over rainforest background (widescreen)</Template>
  <TotalTime>0</TotalTime>
  <Words>213</Words>
  <Application>Microsoft Office PowerPoint</Application>
  <PresentationFormat>Widescreen</PresentationFormat>
  <Paragraphs>22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Garamond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2015-11-10T02:54:26Z</dcterms:created>
  <dcterms:modified xsi:type="dcterms:W3CDTF">2015-11-17T01:19:51Z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TC040144419991</vt:lpwstr>
  </property>
</Properties>
</file>